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60" r:id="rId4"/>
    <p:sldId id="262" r:id="rId5"/>
    <p:sldId id="268" r:id="rId6"/>
    <p:sldId id="269" r:id="rId7"/>
    <p:sldId id="270" r:id="rId8"/>
    <p:sldId id="274" r:id="rId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8" autoAdjust="0"/>
  </p:normalViewPr>
  <p:slideViewPr>
    <p:cSldViewPr>
      <p:cViewPr>
        <p:scale>
          <a:sx n="76" d="100"/>
          <a:sy n="76" d="100"/>
        </p:scale>
        <p:origin x="-300" y="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C7B0-6AE6-42A7-9D60-D03DE09C4A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9181-2B59-4309-8578-F798B40CE7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A465F-77C7-4E44-8303-4741EAD2AF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DF3F3-A8A9-4375-A03C-646410083B4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66FCE-29F5-45AD-88C4-D7FA5323D2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7BC25-F302-4917-85B9-724B7AB44D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A9AAE-FF77-4AA4-9696-2738BF085E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ADD9F-7AE4-45B6-823F-9CB82F8168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569BE-2836-47FE-B41D-B042D5DCB5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420FF-0138-4EDA-8F28-D552DEFA5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D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F9193-AF1D-4C35-8A94-1C485C0B85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text styles</a:t>
            </a:r>
          </a:p>
          <a:p>
            <a:pPr lvl="1"/>
            <a:r>
              <a:rPr lang="en-US" altLang="es-DO" smtClean="0"/>
              <a:t>Second level</a:t>
            </a:r>
          </a:p>
          <a:p>
            <a:pPr lvl="2"/>
            <a:r>
              <a:rPr lang="en-US" altLang="es-DO" smtClean="0"/>
              <a:t>Third level</a:t>
            </a:r>
          </a:p>
          <a:p>
            <a:pPr lvl="3"/>
            <a:r>
              <a:rPr lang="en-US" altLang="es-DO" smtClean="0"/>
              <a:t>Fourth level</a:t>
            </a:r>
          </a:p>
          <a:p>
            <a:pPr lvl="4"/>
            <a:r>
              <a:rPr lang="en-US" altLang="es-D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EBD3C-77D7-4313-A835-2A34AFC5659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png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png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.png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.png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3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357554" y="189942"/>
            <a:ext cx="2634288" cy="1167356"/>
          </a:xfrm>
        </p:spPr>
      </p:pic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DO"/>
          </a:p>
        </p:txBody>
      </p:sp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304800" y="40484"/>
            <a:ext cx="85344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r>
              <a:rPr lang="es-DO" b="1" dirty="0" smtClean="0">
                <a:cs typeface="Times New Roman" pitchFamily="18" charset="0"/>
              </a:rPr>
              <a:t>OFICINA </a:t>
            </a:r>
            <a:r>
              <a:rPr lang="es-DO" b="1" dirty="0">
                <a:cs typeface="Times New Roman" pitchFamily="18" charset="0"/>
              </a:rPr>
              <a:t>NACIONAL DE LA PROPIEDAD INDUSTRIAL</a:t>
            </a:r>
            <a:endParaRPr lang="es-DO" b="1" dirty="0"/>
          </a:p>
          <a:p>
            <a:pPr algn="ctr" eaLnBrk="0" hangingPunct="0">
              <a:tabLst>
                <a:tab pos="1123950" algn="l"/>
              </a:tabLst>
            </a:pPr>
            <a:r>
              <a:rPr lang="es-DO" sz="1200" b="1" dirty="0"/>
              <a:t>“Año de la Consolidación de la Seguridad Alimentaria</a:t>
            </a:r>
            <a:r>
              <a:rPr lang="es-DO" sz="1200" b="1" dirty="0" smtClean="0"/>
              <a:t>”</a:t>
            </a:r>
            <a:r>
              <a:rPr lang="es-ES_tradnl" sz="1200" b="1" dirty="0" smtClean="0">
                <a:cs typeface="Times New Roman" pitchFamily="18" charset="0"/>
              </a:rPr>
              <a:t>  </a:t>
            </a:r>
            <a:endParaRPr lang="es-DO" sz="1200" b="1" dirty="0"/>
          </a:p>
          <a:p>
            <a:pPr algn="ctr" eaLnBrk="0" hangingPunct="0">
              <a:tabLst>
                <a:tab pos="1123950" algn="l"/>
              </a:tabLst>
            </a:pPr>
            <a:r>
              <a:rPr lang="es-ES" sz="1200" b="1" dirty="0">
                <a:cs typeface="Times New Roman" pitchFamily="18" charset="0"/>
              </a:rPr>
              <a:t>                                     </a:t>
            </a:r>
            <a:r>
              <a:rPr lang="es-ES" sz="1100" b="1" dirty="0"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357158" y="2714620"/>
            <a:ext cx="8001056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Graficas </a:t>
            </a:r>
            <a:r>
              <a:rPr lang="es-E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Estadísticas sobre publicaciones de registros</a:t>
            </a:r>
            <a:endParaRPr lang="es-E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Enero </a:t>
            </a:r>
            <a:r>
              <a:rPr lang="es-ES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– Marzo </a:t>
            </a: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2020</a:t>
            </a:r>
          </a:p>
          <a:p>
            <a:pPr algn="ctr">
              <a:defRPr/>
            </a:pPr>
            <a:endParaRPr lang="es-E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                                     </a:t>
            </a:r>
            <a:r>
              <a:rPr lang="es-ES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División de Publicaciones</a:t>
            </a:r>
            <a:endParaRPr lang="es-ES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0970736"/>
              </p:ext>
            </p:extLst>
          </p:nvPr>
        </p:nvGraphicFramePr>
        <p:xfrm>
          <a:off x="501650" y="1516063"/>
          <a:ext cx="7713688" cy="4882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Gráfico" r:id="rId3" imgW="8562923" imgH="5429151" progId="MSGraph.Chart.8">
                  <p:embed followColorScheme="full"/>
                </p:oleObj>
              </mc:Choice>
              <mc:Fallback>
                <p:oleObj name="Gráfico" r:id="rId3" imgW="8562923" imgH="5429151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1516063"/>
                        <a:ext cx="7713688" cy="4882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611188" y="915988"/>
            <a:ext cx="7488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altLang="es-DO" b="1" dirty="0"/>
              <a:t>Grafico publicaciones de las siguientes </a:t>
            </a:r>
            <a:r>
              <a:rPr lang="es-ES" altLang="es-DO" b="1" dirty="0" smtClean="0"/>
              <a:t>modalidades. Trimestre </a:t>
            </a:r>
          </a:p>
          <a:p>
            <a:pPr algn="ctr"/>
            <a:r>
              <a:rPr lang="es-ES" altLang="es-DO" b="1" dirty="0" smtClean="0"/>
              <a:t>15 </a:t>
            </a:r>
            <a:r>
              <a:rPr lang="es-ES" altLang="es-DO" b="1" dirty="0"/>
              <a:t>de enero – 31 de marzo </a:t>
            </a:r>
            <a:r>
              <a:rPr lang="es-ES" altLang="es-DO" b="1" dirty="0" smtClean="0"/>
              <a:t>2020</a:t>
            </a:r>
            <a:endParaRPr lang="en-US" altLang="es-DO" b="1" dirty="0"/>
          </a:p>
        </p:txBody>
      </p:sp>
      <p:sp>
        <p:nvSpPr>
          <p:cNvPr id="3076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3077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0616266"/>
              </p:ext>
            </p:extLst>
          </p:nvPr>
        </p:nvGraphicFramePr>
        <p:xfrm>
          <a:off x="428596" y="1214422"/>
          <a:ext cx="7143800" cy="5005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Gráfico" r:id="rId3" imgW="8867892" imgH="6219828" progId="MSGraph.Chart.8">
                  <p:embed followColorScheme="full"/>
                </p:oleObj>
              </mc:Choice>
              <mc:Fallback>
                <p:oleObj name="Gráfico" r:id="rId3" imgW="8867892" imgH="6219828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214422"/>
                        <a:ext cx="7143800" cy="5005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1 Título"/>
          <p:cNvSpPr txBox="1">
            <a:spLocks/>
          </p:cNvSpPr>
          <p:nvPr/>
        </p:nvSpPr>
        <p:spPr bwMode="auto">
          <a:xfrm>
            <a:off x="107950" y="109538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410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47625"/>
            <a:ext cx="17383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8435278"/>
              </p:ext>
            </p:extLst>
          </p:nvPr>
        </p:nvGraphicFramePr>
        <p:xfrm>
          <a:off x="120650" y="709613"/>
          <a:ext cx="7651505" cy="5362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Gráfico" r:id="rId3" imgW="9658399" imgH="6800910" progId="MSGraph.Chart.8">
                  <p:embed followColorScheme="full"/>
                </p:oleObj>
              </mc:Choice>
              <mc:Fallback>
                <p:oleObj name="Gráfico" r:id="rId3" imgW="9658399" imgH="6800910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709613"/>
                        <a:ext cx="7651505" cy="53625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 dirty="0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512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9060398"/>
              </p:ext>
            </p:extLst>
          </p:nvPr>
        </p:nvGraphicFramePr>
        <p:xfrm>
          <a:off x="322263" y="908050"/>
          <a:ext cx="8480425" cy="588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Gráfico" r:id="rId3" imgW="8486761" imgH="5905593" progId="MSGraph.Chart.8">
                  <p:embed followColorScheme="full"/>
                </p:oleObj>
              </mc:Choice>
              <mc:Fallback>
                <p:oleObj name="Gráfico" r:id="rId3" imgW="8486761" imgH="5905593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908050"/>
                        <a:ext cx="8480425" cy="588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7172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012337"/>
              </p:ext>
            </p:extLst>
          </p:nvPr>
        </p:nvGraphicFramePr>
        <p:xfrm>
          <a:off x="395288" y="836613"/>
          <a:ext cx="8521700" cy="543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Gráfico" r:id="rId3" imgW="8505801" imgH="5515025" progId="MSGraph.Chart.8">
                  <p:embed followColorScheme="full"/>
                </p:oleObj>
              </mc:Choice>
              <mc:Fallback>
                <p:oleObj name="Gráfico" r:id="rId3" imgW="8505801" imgH="5515025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836613"/>
                        <a:ext cx="8521700" cy="543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8196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8579898"/>
              </p:ext>
            </p:extLst>
          </p:nvPr>
        </p:nvGraphicFramePr>
        <p:xfrm>
          <a:off x="582613" y="1268413"/>
          <a:ext cx="8534400" cy="547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Gráfico" r:id="rId3" imgW="8486761" imgH="5429151" progId="MSGraph.Chart.8">
                  <p:embed followColorScheme="full"/>
                </p:oleObj>
              </mc:Choice>
              <mc:Fallback>
                <p:oleObj name="Gráfico" r:id="rId3" imgW="8486761" imgH="5429151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613" y="1268413"/>
                        <a:ext cx="8534400" cy="547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922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5140852"/>
              </p:ext>
            </p:extLst>
          </p:nvPr>
        </p:nvGraphicFramePr>
        <p:xfrm>
          <a:off x="622299" y="1000109"/>
          <a:ext cx="8093105" cy="480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Gráfico" r:id="rId3" imgW="8543883" imgH="5467317" progId="MSGraph.Chart.8">
                  <p:embed followColorScheme="full"/>
                </p:oleObj>
              </mc:Choice>
              <mc:Fallback>
                <p:oleObj name="Gráfico" r:id="rId3" imgW="8543883" imgH="5467317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299" y="1000109"/>
                        <a:ext cx="8093105" cy="480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1024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5066</TotalTime>
  <Words>89</Words>
  <Application>Microsoft Office PowerPoint</Application>
  <PresentationFormat>Presentación en pantalla (4:3)</PresentationFormat>
  <Paragraphs>25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Default Design</vt:lpstr>
      <vt:lpstr>Gráfico</vt:lpstr>
      <vt:lpstr>Gráfico de Microsoft Graph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a.alvarez</dc:creator>
  <cp:lastModifiedBy>Manuel Seijas</cp:lastModifiedBy>
  <cp:revision>1702</cp:revision>
  <dcterms:created xsi:type="dcterms:W3CDTF">2007-02-01T18:57:29Z</dcterms:created>
  <dcterms:modified xsi:type="dcterms:W3CDTF">2020-07-03T15:45:43Z</dcterms:modified>
</cp:coreProperties>
</file>