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60" r:id="rId4"/>
    <p:sldId id="262" r:id="rId5"/>
    <p:sldId id="268" r:id="rId6"/>
    <p:sldId id="269" r:id="rId7"/>
    <p:sldId id="270" r:id="rId8"/>
    <p:sldId id="274" r:id="rId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8" autoAdjust="0"/>
  </p:normalViewPr>
  <p:slideViewPr>
    <p:cSldViewPr>
      <p:cViewPr>
        <p:scale>
          <a:sx n="76" d="100"/>
          <a:sy n="76" d="100"/>
        </p:scale>
        <p:origin x="-300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357554" y="189942"/>
            <a:ext cx="2634288" cy="1167356"/>
          </a:xfrm>
        </p:spPr>
      </p:pic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DO"/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304800" y="48178"/>
            <a:ext cx="8534400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r>
              <a:rPr lang="es-DO" b="1" dirty="0" smtClean="0">
                <a:cs typeface="Times New Roman" pitchFamily="18" charset="0"/>
              </a:rPr>
              <a:t>OFICINA </a:t>
            </a:r>
            <a:r>
              <a:rPr lang="es-DO" b="1" dirty="0">
                <a:cs typeface="Times New Roman" pitchFamily="18" charset="0"/>
              </a:rPr>
              <a:t>NACIONAL DE LA PROPIEDAD INDUSTRIAL</a:t>
            </a:r>
            <a:endParaRPr lang="es-DO" b="1" dirty="0"/>
          </a:p>
          <a:p>
            <a:pPr algn="ctr" eaLnBrk="0" hangingPunct="0">
              <a:tabLst>
                <a:tab pos="1123950" algn="l"/>
              </a:tabLst>
            </a:pPr>
            <a:r>
              <a:rPr lang="es-ES" sz="1200" b="1" dirty="0">
                <a:cs typeface="Times New Roman" pitchFamily="18" charset="0"/>
              </a:rPr>
              <a:t>“Año de la Innovación y la Competitividad</a:t>
            </a:r>
            <a:r>
              <a:rPr lang="es-ES_tradnl" sz="1200" b="1" dirty="0">
                <a:cs typeface="Times New Roman" pitchFamily="18" charset="0"/>
              </a:rPr>
              <a:t>” </a:t>
            </a:r>
            <a:r>
              <a:rPr lang="es-ES_tradnl" sz="1200" dirty="0">
                <a:cs typeface="Times New Roman" pitchFamily="18" charset="0"/>
              </a:rPr>
              <a:t> </a:t>
            </a:r>
            <a:endParaRPr lang="es-DO" sz="1200" dirty="0"/>
          </a:p>
          <a:p>
            <a:pPr algn="ctr" eaLnBrk="0" hangingPunct="0">
              <a:tabLst>
                <a:tab pos="1123950" algn="l"/>
              </a:tabLst>
            </a:pPr>
            <a:r>
              <a:rPr lang="es-ES" sz="1200" b="1" dirty="0">
                <a:cs typeface="Times New Roman" pitchFamily="18" charset="0"/>
              </a:rPr>
              <a:t>                                     </a:t>
            </a:r>
            <a:r>
              <a:rPr lang="es-ES" sz="1100" b="1" dirty="0"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357158" y="2714620"/>
            <a:ext cx="800105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Graficas </a:t>
            </a:r>
            <a:r>
              <a:rPr lang="es-E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Estadísticas sobre publicaciones de registros</a:t>
            </a:r>
            <a:endParaRPr lang="es-E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octubre  </a:t>
            </a:r>
            <a:r>
              <a:rPr lang="es-E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</a:t>
            </a: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diciembre  2019</a:t>
            </a: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                                 </a:t>
            </a:r>
            <a:r>
              <a:rPr lang="es-ES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División de Publicaciones</a:t>
            </a:r>
            <a:endParaRPr lang="es-ES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327496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Gráfico" r:id="rId3" imgW="8562923" imgH="5429151" progId="MSGraph.Chart.8">
                  <p:embed followColorScheme="full"/>
                </p:oleObj>
              </mc:Choice>
              <mc:Fallback>
                <p:oleObj name="Gráfico" r:id="rId3" imgW="8562923" imgH="54291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1516063"/>
                        <a:ext cx="7713688" cy="4882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15 </a:t>
            </a:r>
            <a:r>
              <a:rPr lang="es-ES" altLang="es-DO" b="1" dirty="0"/>
              <a:t>de </a:t>
            </a:r>
            <a:r>
              <a:rPr lang="es-ES" altLang="es-DO" b="1" dirty="0" smtClean="0"/>
              <a:t>octubre </a:t>
            </a:r>
            <a:r>
              <a:rPr lang="es-ES" altLang="es-DO" b="1" dirty="0"/>
              <a:t>– </a:t>
            </a:r>
            <a:r>
              <a:rPr lang="es-ES" altLang="es-DO" b="1" dirty="0" smtClean="0"/>
              <a:t>30 de </a:t>
            </a:r>
            <a:r>
              <a:rPr lang="es-ES" altLang="es-DO" b="1" dirty="0" smtClean="0"/>
              <a:t>diciembre  </a:t>
            </a:r>
            <a:r>
              <a:rPr lang="es-ES" altLang="es-DO" b="1" dirty="0"/>
              <a:t>2019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8390926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8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056278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2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779498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0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908050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3740583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4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679833"/>
              </p:ext>
            </p:extLst>
          </p:nvPr>
        </p:nvGraphicFramePr>
        <p:xfrm>
          <a:off x="620191" y="1243361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8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191" y="1243361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4403839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1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5122</TotalTime>
  <Words>88</Words>
  <Application>Microsoft Office PowerPoint</Application>
  <PresentationFormat>Presentación en pantalla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Default Design</vt:lpstr>
      <vt:lpstr>Gráfico de Microsoft Graph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1742</cp:revision>
  <dcterms:created xsi:type="dcterms:W3CDTF">2007-02-01T18:57:29Z</dcterms:created>
  <dcterms:modified xsi:type="dcterms:W3CDTF">2020-01-03T14:57:29Z</dcterms:modified>
</cp:coreProperties>
</file>