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5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comunicaciones%20recibidas%20OUTLOOK\Comunicaciones%20OAI\2022\Estadisticas%20abril%20-junio\Estadisticas%20Invenciones%20abril-junio%202022%20patent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comunicaciones%20recibidas%20OUTLOOK\Comunicaciones%20OAI\2022\Estadisticas%20abril%20-junio\Estadisticas%20Invenciones%20abril-junio%202022%20patent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comunicaciones%20recibidas%20OUTLOOK\Comunicaciones%20OAI\2022\Estadisticas%20abril%20-junio\Estadisticas%20Invenciones%20abril-junio%202022%20patent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comunicaciones%20recibidas%20OUTLOOK\Comunicaciones%20OAI\2022\Estadisticas%20abril%20-junio\Estadisticas%20Invenciones%20abril-junio%202022%20patent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comunicaciones%20recibidas%20OUTLOOK\Comunicaciones%20OAI\2022\Estadisticas%20abril%20-junio\Data%20estadisticos%20trimestral%20Nuevo%20formato%20enero%20-%20Marzo%20202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comunicaciones%20recibidas%20OUTLOOK\Comunicaciones%20OAI\2022\Estadisticas%20abril%20-junio\Data%20estadisticos%20trimestral%20Nuevo%20formato%20enero%20-%20Marzo%202022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comunicaciones%20recibidas%20OUTLOOK\Comunicaciones%20OAI\2022\Estadisticas%20abril%20-junio\Data%20estadisticos%20trimestral%20Nuevo%20formato%20enero%20-%20Marzo%20202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s-DO" sz="1400" b="1" i="0" baseline="0">
                <a:effectLst/>
                <a:latin typeface="Book Antiqua" pitchFamily="18" charset="0"/>
              </a:rPr>
              <a:t>Publicaciones por tipo de solicitud </a:t>
            </a:r>
            <a:endParaRPr lang="es-DO" sz="1400">
              <a:effectLst/>
              <a:latin typeface="Book Antiqua" pitchFamily="18" charset="0"/>
            </a:endParaRPr>
          </a:p>
          <a:p>
            <a:pPr>
              <a:defRPr sz="1400"/>
            </a:pPr>
            <a:r>
              <a:rPr lang="es-DO" sz="1400" b="1" i="0" baseline="0">
                <a:effectLst/>
                <a:latin typeface="Book Antiqua" pitchFamily="18" charset="0"/>
              </a:rPr>
              <a:t>abril-junio 2022</a:t>
            </a:r>
            <a:endParaRPr lang="es-DO" sz="1400">
              <a:effectLst/>
              <a:latin typeface="Book Antiqua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757565373772723"/>
          <c:y val="0.14053291439890822"/>
          <c:w val="0.50716012928939436"/>
          <c:h val="0.7304320847992229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'Estadisticas Invenciones 2021'!$A$5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2021'!$B$4:$H$4</c:f>
              <c:strCache>
                <c:ptCount val="7"/>
                <c:pt idx="0">
                  <c:v>Solicitudes Patente de Modelo de utilidad </c:v>
                </c:pt>
                <c:pt idx="1">
                  <c:v>Solicitudes Patente de Invencion Face Nacional PCT</c:v>
                </c:pt>
                <c:pt idx="2">
                  <c:v>Solicitud Concesion Patente de Modelo de Utilidad P.C.T</c:v>
                </c:pt>
                <c:pt idx="3">
                  <c:v>Solicitud Concesion Patente de Modelo de Utilidad</c:v>
                </c:pt>
                <c:pt idx="4">
                  <c:v>Solicitudes Patente Diseño Industrial</c:v>
                </c:pt>
                <c:pt idx="5">
                  <c:v>Division  Solicitud Inicial Patente de Invencion </c:v>
                </c:pt>
                <c:pt idx="6">
                  <c:v>Solicitudes Patente de Invencion</c:v>
                </c:pt>
              </c:strCache>
            </c:strRef>
          </c:cat>
          <c:val>
            <c:numRef>
              <c:f>'Estadisticas Invenciones 2021'!$B$5:$H$5</c:f>
              <c:numCache>
                <c:formatCode>General</c:formatCode>
                <c:ptCount val="7"/>
                <c:pt idx="0">
                  <c:v>1</c:v>
                </c:pt>
                <c:pt idx="1">
                  <c:v>11</c:v>
                </c:pt>
                <c:pt idx="2">
                  <c:v>0</c:v>
                </c:pt>
                <c:pt idx="3">
                  <c:v>3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'Estadisticas Invenciones 2021'!$A$6</c:f>
              <c:strCache>
                <c:ptCount val="1"/>
                <c:pt idx="0">
                  <c:v>Mayo </c:v>
                </c:pt>
              </c:strCache>
            </c:strRef>
          </c:tx>
          <c:spPr>
            <a:solidFill>
              <a:schemeClr val="tx2"/>
            </a:solidFill>
            <a:ln>
              <a:solidFill>
                <a:schemeClr val="tx2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2021'!$B$4:$H$4</c:f>
              <c:strCache>
                <c:ptCount val="7"/>
                <c:pt idx="0">
                  <c:v>Solicitudes Patente de Modelo de utilidad </c:v>
                </c:pt>
                <c:pt idx="1">
                  <c:v>Solicitudes Patente de Invencion Face Nacional PCT</c:v>
                </c:pt>
                <c:pt idx="2">
                  <c:v>Solicitud Concesion Patente de Modelo de Utilidad P.C.T</c:v>
                </c:pt>
                <c:pt idx="3">
                  <c:v>Solicitud Concesion Patente de Modelo de Utilidad</c:v>
                </c:pt>
                <c:pt idx="4">
                  <c:v>Solicitudes Patente Diseño Industrial</c:v>
                </c:pt>
                <c:pt idx="5">
                  <c:v>Division  Solicitud Inicial Patente de Invencion </c:v>
                </c:pt>
                <c:pt idx="6">
                  <c:v>Solicitudes Patente de Invencion</c:v>
                </c:pt>
              </c:strCache>
            </c:strRef>
          </c:cat>
          <c:val>
            <c:numRef>
              <c:f>'Estadisticas Invenciones 2021'!$B$6:$H$6</c:f>
              <c:numCache>
                <c:formatCode>General</c:formatCode>
                <c:ptCount val="7"/>
                <c:pt idx="0">
                  <c:v>1</c:v>
                </c:pt>
                <c:pt idx="1">
                  <c:v>28</c:v>
                </c:pt>
                <c:pt idx="2">
                  <c:v>0</c:v>
                </c:pt>
                <c:pt idx="3">
                  <c:v>3</c:v>
                </c:pt>
                <c:pt idx="4">
                  <c:v>2</c:v>
                </c:pt>
                <c:pt idx="5">
                  <c:v>0</c:v>
                </c:pt>
                <c:pt idx="6">
                  <c:v>1</c:v>
                </c:pt>
              </c:numCache>
            </c:numRef>
          </c:val>
        </c:ser>
        <c:ser>
          <c:idx val="2"/>
          <c:order val="2"/>
          <c:tx>
            <c:strRef>
              <c:f>'Estadisticas Invenciones 2021'!$A$7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2021'!$B$4:$H$4</c:f>
              <c:strCache>
                <c:ptCount val="7"/>
                <c:pt idx="0">
                  <c:v>Solicitudes Patente de Modelo de utilidad </c:v>
                </c:pt>
                <c:pt idx="1">
                  <c:v>Solicitudes Patente de Invencion Face Nacional PCT</c:v>
                </c:pt>
                <c:pt idx="2">
                  <c:v>Solicitud Concesion Patente de Modelo de Utilidad P.C.T</c:v>
                </c:pt>
                <c:pt idx="3">
                  <c:v>Solicitud Concesion Patente de Modelo de Utilidad</c:v>
                </c:pt>
                <c:pt idx="4">
                  <c:v>Solicitudes Patente Diseño Industrial</c:v>
                </c:pt>
                <c:pt idx="5">
                  <c:v>Division  Solicitud Inicial Patente de Invencion </c:v>
                </c:pt>
                <c:pt idx="6">
                  <c:v>Solicitudes Patente de Invencion</c:v>
                </c:pt>
              </c:strCache>
            </c:strRef>
          </c:cat>
          <c:val>
            <c:numRef>
              <c:f>'Estadisticas Invenciones 2021'!$B$7:$H$7</c:f>
              <c:numCache>
                <c:formatCode>General</c:formatCode>
                <c:ptCount val="7"/>
                <c:pt idx="0">
                  <c:v>1</c:v>
                </c:pt>
                <c:pt idx="1">
                  <c:v>21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27268352"/>
        <c:axId val="165419776"/>
      </c:barChart>
      <c:catAx>
        <c:axId val="127268352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>
                <a:latin typeface="Book Antiqua" pitchFamily="18" charset="0"/>
              </a:defRPr>
            </a:pPr>
            <a:endParaRPr lang="es-DO"/>
          </a:p>
        </c:txPr>
        <c:crossAx val="165419776"/>
        <c:crosses val="autoZero"/>
        <c:auto val="1"/>
        <c:lblAlgn val="ctr"/>
        <c:lblOffset val="100"/>
        <c:noMultiLvlLbl val="0"/>
      </c:catAx>
      <c:valAx>
        <c:axId val="165419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2726835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>
              <a:latin typeface="Book Antiqua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3200">
                <a:latin typeface="Book Antiqua" pitchFamily="18" charset="0"/>
              </a:defRPr>
            </a:pPr>
            <a:r>
              <a:rPr lang="es-DO" sz="1600" b="1" i="0" baseline="0">
                <a:effectLst/>
                <a:latin typeface="Book Antiqua" pitchFamily="18" charset="0"/>
              </a:rPr>
              <a:t>Publicaciones por tipo de Registro </a:t>
            </a:r>
            <a:endParaRPr lang="es-DO" sz="1600">
              <a:effectLst/>
              <a:latin typeface="Book Antiqua" pitchFamily="18" charset="0"/>
            </a:endParaRPr>
          </a:p>
          <a:p>
            <a:pPr algn="ctr">
              <a:defRPr sz="3200">
                <a:latin typeface="Book Antiqua" pitchFamily="18" charset="0"/>
              </a:defRPr>
            </a:pPr>
            <a:r>
              <a:rPr lang="es-DO" sz="1600" b="1" i="0" baseline="0">
                <a:effectLst/>
                <a:latin typeface="Book Antiqua" pitchFamily="18" charset="0"/>
              </a:rPr>
              <a:t>Abril-Junio 2022</a:t>
            </a:r>
            <a:endParaRPr lang="es-DO" sz="1600">
              <a:effectLst/>
              <a:latin typeface="Book Antiqua" pitchFamily="18" charset="0"/>
            </a:endParaRPr>
          </a:p>
          <a:p>
            <a:pPr algn="ctr">
              <a:defRPr sz="3200">
                <a:latin typeface="Book Antiqua" pitchFamily="18" charset="0"/>
              </a:defRPr>
            </a:pPr>
            <a:endParaRPr lang="es-DO" sz="3200">
              <a:latin typeface="Book Antiqua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'Estadisticas Invenciones 2021'!$A$5</c:f>
              <c:strCache>
                <c:ptCount val="1"/>
                <c:pt idx="0">
                  <c:v>Abril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2021'!$K$4:$M$4</c:f>
              <c:strCache>
                <c:ptCount val="3"/>
                <c:pt idx="0">
                  <c:v>Registro de Patente de Invencion </c:v>
                </c:pt>
                <c:pt idx="1">
                  <c:v>Registro de Diseño Industrial </c:v>
                </c:pt>
                <c:pt idx="2">
                  <c:v>Registro de Modelo de Utilidad </c:v>
                </c:pt>
              </c:strCache>
            </c:strRef>
          </c:cat>
          <c:val>
            <c:numRef>
              <c:f>'Estadisticas Invenciones 2021'!$K$5:$M$5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'Estadisticas Invenciones 2021'!$A$6</c:f>
              <c:strCache>
                <c:ptCount val="1"/>
                <c:pt idx="0">
                  <c:v>Mayo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2021'!$K$4:$M$4</c:f>
              <c:strCache>
                <c:ptCount val="3"/>
                <c:pt idx="0">
                  <c:v>Registro de Patente de Invencion </c:v>
                </c:pt>
                <c:pt idx="1">
                  <c:v>Registro de Diseño Industrial </c:v>
                </c:pt>
                <c:pt idx="2">
                  <c:v>Registro de Modelo de Utilidad </c:v>
                </c:pt>
              </c:strCache>
            </c:strRef>
          </c:cat>
          <c:val>
            <c:numRef>
              <c:f>'Estadisticas Invenciones 2021'!$K$6:$M$6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'Estadisticas Invenciones 2021'!$A$7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2021'!$K$4:$M$4</c:f>
              <c:strCache>
                <c:ptCount val="3"/>
                <c:pt idx="0">
                  <c:v>Registro de Patente de Invencion </c:v>
                </c:pt>
                <c:pt idx="1">
                  <c:v>Registro de Diseño Industrial </c:v>
                </c:pt>
                <c:pt idx="2">
                  <c:v>Registro de Modelo de Utilidad </c:v>
                </c:pt>
              </c:strCache>
            </c:strRef>
          </c:cat>
          <c:val>
            <c:numRef>
              <c:f>'Estadisticas Invenciones 2021'!$K$7:$M$7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342080"/>
        <c:axId val="128493248"/>
      </c:barChart>
      <c:catAx>
        <c:axId val="12734208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latin typeface="Book Antiqua" pitchFamily="18" charset="0"/>
              </a:defRPr>
            </a:pPr>
            <a:endParaRPr lang="es-DO"/>
          </a:p>
        </c:txPr>
        <c:crossAx val="128493248"/>
        <c:crosses val="autoZero"/>
        <c:auto val="1"/>
        <c:lblAlgn val="ctr"/>
        <c:lblOffset val="100"/>
        <c:noMultiLvlLbl val="0"/>
      </c:catAx>
      <c:valAx>
        <c:axId val="1284932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734208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600">
              <a:latin typeface="Book Antiqua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Book Antiqua" pitchFamily="18" charset="0"/>
              </a:defRPr>
            </a:pPr>
            <a:r>
              <a:rPr lang="es-DO" sz="1600" b="1" i="0" baseline="0">
                <a:effectLst/>
                <a:latin typeface="Book Antiqua" pitchFamily="18" charset="0"/>
              </a:rPr>
              <a:t>Publicaciones por tipo de concesión </a:t>
            </a:r>
            <a:endParaRPr lang="es-DO" sz="1600">
              <a:effectLst/>
              <a:latin typeface="Book Antiqua" pitchFamily="18" charset="0"/>
            </a:endParaRPr>
          </a:p>
          <a:p>
            <a:pPr>
              <a:defRPr sz="1600">
                <a:latin typeface="Book Antiqua" pitchFamily="18" charset="0"/>
              </a:defRPr>
            </a:pPr>
            <a:r>
              <a:rPr lang="es-DO" sz="1600" b="1" i="0" baseline="0">
                <a:effectLst/>
                <a:latin typeface="Book Antiqua" pitchFamily="18" charset="0"/>
              </a:rPr>
              <a:t>Abril-junio 2022</a:t>
            </a:r>
            <a:endParaRPr lang="es-DO" sz="1600">
              <a:effectLst/>
              <a:latin typeface="Book Antiqua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'Estadisticas Invenciones 2021'!$I$4</c:f>
              <c:strCache>
                <c:ptCount val="1"/>
                <c:pt idx="0">
                  <c:v>Concesion Patente de Invencion 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2021'!$A$5:$A$7</c:f>
              <c:strCache>
                <c:ptCount val="3"/>
                <c:pt idx="0">
                  <c:v>Abril</c:v>
                </c:pt>
                <c:pt idx="1">
                  <c:v>Mayo </c:v>
                </c:pt>
                <c:pt idx="2">
                  <c:v>Junio</c:v>
                </c:pt>
              </c:strCache>
            </c:strRef>
          </c:cat>
          <c:val>
            <c:numRef>
              <c:f>'Estadisticas Invenciones 2021'!$I$5:$I$7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'Estadisticas Invenciones 2021'!$J$4</c:f>
              <c:strCache>
                <c:ptCount val="1"/>
                <c:pt idx="0">
                  <c:v>Concesion Patente de Invencion P.C.T.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2021'!$A$5:$A$7</c:f>
              <c:strCache>
                <c:ptCount val="3"/>
                <c:pt idx="0">
                  <c:v>Abril</c:v>
                </c:pt>
                <c:pt idx="1">
                  <c:v>Mayo </c:v>
                </c:pt>
                <c:pt idx="2">
                  <c:v>Junio</c:v>
                </c:pt>
              </c:strCache>
            </c:strRef>
          </c:cat>
          <c:val>
            <c:numRef>
              <c:f>'Estadisticas Invenciones 2021'!$J$5:$J$7</c:f>
              <c:numCache>
                <c:formatCode>General</c:formatCode>
                <c:ptCount val="3"/>
                <c:pt idx="0">
                  <c:v>15</c:v>
                </c:pt>
                <c:pt idx="1">
                  <c:v>14</c:v>
                </c:pt>
                <c:pt idx="2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344128"/>
        <c:axId val="128496128"/>
      </c:barChart>
      <c:catAx>
        <c:axId val="12734412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600">
                <a:latin typeface="Book Antiqua" pitchFamily="18" charset="0"/>
              </a:defRPr>
            </a:pPr>
            <a:endParaRPr lang="es-DO"/>
          </a:p>
        </c:txPr>
        <c:crossAx val="128496128"/>
        <c:crosses val="autoZero"/>
        <c:auto val="1"/>
        <c:lblAlgn val="ctr"/>
        <c:lblOffset val="100"/>
        <c:noMultiLvlLbl val="0"/>
      </c:catAx>
      <c:valAx>
        <c:axId val="1284961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734412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600">
              <a:latin typeface="Book Antiqua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s-DO" sz="1600" b="1" i="0" baseline="0" dirty="0">
                <a:effectLst/>
                <a:latin typeface="Book Antiqua" pitchFamily="18" charset="0"/>
              </a:rPr>
              <a:t>Publicaciones </a:t>
            </a:r>
            <a:r>
              <a:rPr lang="en-US" sz="1600" b="1" i="0" baseline="0" dirty="0" err="1">
                <a:effectLst/>
                <a:latin typeface="Book Antiqua" pitchFamily="18" charset="0"/>
              </a:rPr>
              <a:t>Actos</a:t>
            </a:r>
            <a:r>
              <a:rPr lang="en-US" sz="1600" b="1" i="0" baseline="0" dirty="0">
                <a:effectLst/>
                <a:latin typeface="Book Antiqua" pitchFamily="18" charset="0"/>
              </a:rPr>
              <a:t> </a:t>
            </a:r>
            <a:r>
              <a:rPr lang="en-US" sz="1600" b="1" i="0" baseline="0" dirty="0" err="1">
                <a:effectLst/>
                <a:latin typeface="Book Antiqua" pitchFamily="18" charset="0"/>
              </a:rPr>
              <a:t>Modificatorios</a:t>
            </a:r>
            <a:r>
              <a:rPr lang="en-US" sz="1600" b="1" i="0" baseline="0" dirty="0">
                <a:effectLst/>
                <a:latin typeface="Book Antiqua" pitchFamily="18" charset="0"/>
              </a:rPr>
              <a:t> </a:t>
            </a:r>
            <a:endParaRPr lang="es-DO" sz="1600" dirty="0">
              <a:effectLst/>
              <a:latin typeface="Book Antiqua" pitchFamily="18" charset="0"/>
            </a:endParaRPr>
          </a:p>
          <a:p>
            <a:pPr>
              <a:defRPr sz="1600"/>
            </a:pPr>
            <a:r>
              <a:rPr lang="es-DO" sz="1600" b="1" i="0" baseline="0" dirty="0" smtClean="0">
                <a:effectLst/>
                <a:latin typeface="Book Antiqua" pitchFamily="18" charset="0"/>
              </a:rPr>
              <a:t>Abril-Junio </a:t>
            </a:r>
            <a:r>
              <a:rPr lang="es-DO" sz="1600" b="1" i="0" baseline="0" dirty="0">
                <a:effectLst/>
                <a:latin typeface="Book Antiqua" pitchFamily="18" charset="0"/>
              </a:rPr>
              <a:t>2022</a:t>
            </a:r>
            <a:endParaRPr lang="es-DO" sz="1600" dirty="0">
              <a:effectLst/>
              <a:latin typeface="Book Antiqua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'Estadisticas Invenciones 2021'!$N$4</c:f>
              <c:strCache>
                <c:ptCount val="1"/>
                <c:pt idx="0">
                  <c:v>Actos Modificatorios 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2021'!$A$5:$A$7</c:f>
              <c:strCache>
                <c:ptCount val="3"/>
                <c:pt idx="0">
                  <c:v>Abril</c:v>
                </c:pt>
                <c:pt idx="1">
                  <c:v>Mayo </c:v>
                </c:pt>
                <c:pt idx="2">
                  <c:v>Junio</c:v>
                </c:pt>
              </c:strCache>
            </c:strRef>
          </c:cat>
          <c:val>
            <c:numRef>
              <c:f>'Estadisticas Invenciones 2021'!$N$5:$N$7</c:f>
              <c:numCache>
                <c:formatCode>General</c:formatCode>
                <c:ptCount val="3"/>
                <c:pt idx="0">
                  <c:v>3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427584"/>
        <c:axId val="128499008"/>
      </c:barChart>
      <c:catAx>
        <c:axId val="1274275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Book Antiqua" pitchFamily="18" charset="0"/>
              </a:defRPr>
            </a:pPr>
            <a:endParaRPr lang="es-DO"/>
          </a:p>
        </c:txPr>
        <c:crossAx val="128499008"/>
        <c:crosses val="autoZero"/>
        <c:auto val="1"/>
        <c:lblAlgn val="ctr"/>
        <c:lblOffset val="100"/>
        <c:noMultiLvlLbl val="0"/>
      </c:catAx>
      <c:valAx>
        <c:axId val="1284990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742758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600">
              <a:latin typeface="Book Antiqua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s-DO" sz="1600" b="1" i="0" baseline="0" dirty="0">
                <a:effectLst/>
                <a:latin typeface="Book Antiqua" panose="02040602050305030304" pitchFamily="18" charset="0"/>
              </a:rPr>
              <a:t>Publicaciones por tipo de Signo Distintivo</a:t>
            </a:r>
            <a:endParaRPr lang="es-DO" sz="1600" dirty="0">
              <a:effectLst/>
              <a:latin typeface="Book Antiqua" panose="02040602050305030304" pitchFamily="18" charset="0"/>
            </a:endParaRPr>
          </a:p>
          <a:p>
            <a:pPr>
              <a:defRPr sz="1600"/>
            </a:pPr>
            <a:r>
              <a:rPr lang="es-DO" sz="1600" b="1" i="0" baseline="0" dirty="0">
                <a:effectLst/>
                <a:latin typeface="Book Antiqua" panose="02040602050305030304" pitchFamily="18" charset="0"/>
              </a:rPr>
              <a:t>A</a:t>
            </a:r>
            <a:r>
              <a:rPr lang="es-DO" sz="1600" b="1" i="0" baseline="0" dirty="0" smtClean="0">
                <a:effectLst/>
                <a:latin typeface="Book Antiqua" panose="02040602050305030304" pitchFamily="18" charset="0"/>
              </a:rPr>
              <a:t>bril-junio </a:t>
            </a:r>
            <a:r>
              <a:rPr lang="es-DO" sz="1600" b="1" i="0" baseline="0" dirty="0">
                <a:effectLst/>
                <a:latin typeface="Book Antiqua" panose="02040602050305030304" pitchFamily="18" charset="0"/>
              </a:rPr>
              <a:t>2022</a:t>
            </a:r>
            <a:endParaRPr lang="es-DO" sz="1600" dirty="0">
              <a:effectLst/>
              <a:latin typeface="Book Antiqua" panose="0204060205030503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3442845225742131"/>
          <c:y val="0.17117635182480018"/>
          <c:w val="0.84696689657978796"/>
          <c:h val="0.520805216090070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Hoja1!$B$12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Hoja1!$C$11:$G$11</c:f>
              <c:strCache>
                <c:ptCount val="5"/>
                <c:pt idx="0">
                  <c:v>Nombre Comercial Unificadas</c:v>
                </c:pt>
                <c:pt idx="1">
                  <c:v>Lemas</c:v>
                </c:pt>
                <c:pt idx="2">
                  <c:v>Marcas</c:v>
                </c:pt>
                <c:pt idx="3">
                  <c:v>Elementos Graficos Marcas</c:v>
                </c:pt>
                <c:pt idx="4">
                  <c:v>Rotulos Nombres</c:v>
                </c:pt>
              </c:strCache>
            </c:strRef>
          </c:cat>
          <c:val>
            <c:numRef>
              <c:f>Hoja1!$C$12:$G$12</c:f>
              <c:numCache>
                <c:formatCode>General</c:formatCode>
                <c:ptCount val="5"/>
                <c:pt idx="0" formatCode="#,##0">
                  <c:v>3898</c:v>
                </c:pt>
                <c:pt idx="1">
                  <c:v>16</c:v>
                </c:pt>
                <c:pt idx="2">
                  <c:v>802</c:v>
                </c:pt>
                <c:pt idx="3">
                  <c:v>298</c:v>
                </c:pt>
                <c:pt idx="4">
                  <c:v>110</c:v>
                </c:pt>
              </c:numCache>
            </c:numRef>
          </c:val>
        </c:ser>
        <c:ser>
          <c:idx val="1"/>
          <c:order val="1"/>
          <c:tx>
            <c:strRef>
              <c:f>Hoja1!$B$13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Hoja1!$C$11:$G$11</c:f>
              <c:strCache>
                <c:ptCount val="5"/>
                <c:pt idx="0">
                  <c:v>Nombre Comercial Unificadas</c:v>
                </c:pt>
                <c:pt idx="1">
                  <c:v>Lemas</c:v>
                </c:pt>
                <c:pt idx="2">
                  <c:v>Marcas</c:v>
                </c:pt>
                <c:pt idx="3">
                  <c:v>Elementos Graficos Marcas</c:v>
                </c:pt>
                <c:pt idx="4">
                  <c:v>Rotulos Nombres</c:v>
                </c:pt>
              </c:strCache>
            </c:strRef>
          </c:cat>
          <c:val>
            <c:numRef>
              <c:f>Hoja1!$C$13:$G$13</c:f>
              <c:numCache>
                <c:formatCode>General</c:formatCode>
                <c:ptCount val="5"/>
                <c:pt idx="0" formatCode="#,##0">
                  <c:v>4725</c:v>
                </c:pt>
                <c:pt idx="1">
                  <c:v>22</c:v>
                </c:pt>
                <c:pt idx="2">
                  <c:v>817</c:v>
                </c:pt>
                <c:pt idx="3">
                  <c:v>292</c:v>
                </c:pt>
                <c:pt idx="4">
                  <c:v>141</c:v>
                </c:pt>
              </c:numCache>
            </c:numRef>
          </c:val>
        </c:ser>
        <c:ser>
          <c:idx val="2"/>
          <c:order val="2"/>
          <c:tx>
            <c:strRef>
              <c:f>Hoja1!$B$14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Hoja1!$C$11:$G$11</c:f>
              <c:strCache>
                <c:ptCount val="5"/>
                <c:pt idx="0">
                  <c:v>Nombre Comercial Unificadas</c:v>
                </c:pt>
                <c:pt idx="1">
                  <c:v>Lemas</c:v>
                </c:pt>
                <c:pt idx="2">
                  <c:v>Marcas</c:v>
                </c:pt>
                <c:pt idx="3">
                  <c:v>Elementos Graficos Marcas</c:v>
                </c:pt>
                <c:pt idx="4">
                  <c:v>Rotulos Nombres</c:v>
                </c:pt>
              </c:strCache>
            </c:strRef>
          </c:cat>
          <c:val>
            <c:numRef>
              <c:f>Hoja1!$C$14:$G$14</c:f>
              <c:numCache>
                <c:formatCode>General</c:formatCode>
                <c:ptCount val="5"/>
                <c:pt idx="0" formatCode="#,##0">
                  <c:v>6266</c:v>
                </c:pt>
                <c:pt idx="1">
                  <c:v>14</c:v>
                </c:pt>
                <c:pt idx="2" formatCode="#,##0">
                  <c:v>978</c:v>
                </c:pt>
                <c:pt idx="3">
                  <c:v>317</c:v>
                </c:pt>
                <c:pt idx="4">
                  <c:v>175</c:v>
                </c:pt>
              </c:numCache>
            </c:numRef>
          </c:val>
        </c:ser>
        <c:ser>
          <c:idx val="3"/>
          <c:order val="3"/>
          <c:tx>
            <c:strRef>
              <c:f>Hoja1!$B$15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Hoja1!$C$11:$G$11</c:f>
              <c:strCache>
                <c:ptCount val="5"/>
                <c:pt idx="0">
                  <c:v>Nombre Comercial Unificadas</c:v>
                </c:pt>
                <c:pt idx="1">
                  <c:v>Lemas</c:v>
                </c:pt>
                <c:pt idx="2">
                  <c:v>Marcas</c:v>
                </c:pt>
                <c:pt idx="3">
                  <c:v>Elementos Graficos Marcas</c:v>
                </c:pt>
                <c:pt idx="4">
                  <c:v>Rotulos Nombres</c:v>
                </c:pt>
              </c:strCache>
            </c:strRef>
          </c:cat>
          <c:val>
            <c:numRef>
              <c:f>Hoja1!$C$15:$G$15</c:f>
              <c:numCache>
                <c:formatCode>#,##0</c:formatCode>
                <c:ptCount val="5"/>
                <c:pt idx="0">
                  <c:v>14889</c:v>
                </c:pt>
                <c:pt idx="1">
                  <c:v>52</c:v>
                </c:pt>
                <c:pt idx="2">
                  <c:v>2597</c:v>
                </c:pt>
                <c:pt idx="3">
                  <c:v>907</c:v>
                </c:pt>
                <c:pt idx="4">
                  <c:v>426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428096"/>
        <c:axId val="179800320"/>
      </c:barChart>
      <c:catAx>
        <c:axId val="127428096"/>
        <c:scaling>
          <c:orientation val="minMax"/>
        </c:scaling>
        <c:delete val="0"/>
        <c:axPos val="b"/>
        <c:majorTickMark val="none"/>
        <c:minorTickMark val="none"/>
        <c:tickLblPos val="nextTo"/>
        <c:crossAx val="179800320"/>
        <c:crosses val="autoZero"/>
        <c:auto val="1"/>
        <c:lblAlgn val="ctr"/>
        <c:lblOffset val="100"/>
        <c:noMultiLvlLbl val="0"/>
      </c:catAx>
      <c:valAx>
        <c:axId val="17980032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2742809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600">
                <a:latin typeface="Book Antiqua" panose="02040602050305030304" pitchFamily="18" charset="0"/>
              </a:defRPr>
            </a:pPr>
            <a:endParaRPr lang="es-DO"/>
          </a:p>
        </c:txPr>
      </c:dTable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s-DO" sz="2000" b="1" i="0" baseline="0" dirty="0">
                <a:effectLst/>
                <a:latin typeface="Book Antiqua" panose="02040602050305030304" pitchFamily="18" charset="0"/>
              </a:rPr>
              <a:t>Publicaciones de otros servicios </a:t>
            </a:r>
            <a:endParaRPr lang="es-DO" sz="2000" dirty="0">
              <a:effectLst/>
              <a:latin typeface="Book Antiqua" panose="02040602050305030304" pitchFamily="18" charset="0"/>
            </a:endParaRPr>
          </a:p>
          <a:p>
            <a:pPr>
              <a:defRPr sz="2000"/>
            </a:pPr>
            <a:r>
              <a:rPr lang="es-DO" sz="2000" b="1" i="0" baseline="0" dirty="0">
                <a:effectLst/>
                <a:latin typeface="Book Antiqua" panose="02040602050305030304" pitchFamily="18" charset="0"/>
              </a:rPr>
              <a:t>A</a:t>
            </a:r>
            <a:r>
              <a:rPr lang="es-DO" sz="2000" b="1" i="0" baseline="0" dirty="0" smtClean="0">
                <a:effectLst/>
                <a:latin typeface="Book Antiqua" panose="02040602050305030304" pitchFamily="18" charset="0"/>
              </a:rPr>
              <a:t>bril-junio </a:t>
            </a:r>
            <a:r>
              <a:rPr lang="es-DO" sz="2000" b="1" i="0" baseline="0" dirty="0">
                <a:effectLst/>
                <a:latin typeface="Book Antiqua" panose="02040602050305030304" pitchFamily="18" charset="0"/>
              </a:rPr>
              <a:t>2022</a:t>
            </a:r>
            <a:endParaRPr lang="es-DO" sz="2000" dirty="0">
              <a:effectLst/>
              <a:latin typeface="Book Antiqua" panose="0204060205030503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Hoja1!$B$12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Hoja1!$H$11:$K$11</c:f>
              <c:strCache>
                <c:ptCount val="4"/>
                <c:pt idx="0">
                  <c:v>Renovaciones</c:v>
                </c:pt>
                <c:pt idx="1">
                  <c:v>Cambio de titular</c:v>
                </c:pt>
                <c:pt idx="2">
                  <c:v>Cambio de Dirección</c:v>
                </c:pt>
                <c:pt idx="3">
                  <c:v>Fusión</c:v>
                </c:pt>
              </c:strCache>
            </c:strRef>
          </c:cat>
          <c:val>
            <c:numRef>
              <c:f>Hoja1!$H$12:$K$12</c:f>
              <c:numCache>
                <c:formatCode>General</c:formatCode>
                <c:ptCount val="4"/>
                <c:pt idx="0">
                  <c:v>555</c:v>
                </c:pt>
                <c:pt idx="1">
                  <c:v>234</c:v>
                </c:pt>
                <c:pt idx="2">
                  <c:v>80</c:v>
                </c:pt>
                <c:pt idx="3">
                  <c:v>21</c:v>
                </c:pt>
              </c:numCache>
            </c:numRef>
          </c:val>
        </c:ser>
        <c:ser>
          <c:idx val="1"/>
          <c:order val="1"/>
          <c:tx>
            <c:strRef>
              <c:f>Hoja1!$B$13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Hoja1!$H$11:$K$11</c:f>
              <c:strCache>
                <c:ptCount val="4"/>
                <c:pt idx="0">
                  <c:v>Renovaciones</c:v>
                </c:pt>
                <c:pt idx="1">
                  <c:v>Cambio de titular</c:v>
                </c:pt>
                <c:pt idx="2">
                  <c:v>Cambio de Dirección</c:v>
                </c:pt>
                <c:pt idx="3">
                  <c:v>Fusión</c:v>
                </c:pt>
              </c:strCache>
            </c:strRef>
          </c:cat>
          <c:val>
            <c:numRef>
              <c:f>Hoja1!$H$13:$K$13</c:f>
              <c:numCache>
                <c:formatCode>General</c:formatCode>
                <c:ptCount val="4"/>
                <c:pt idx="0">
                  <c:v>762</c:v>
                </c:pt>
                <c:pt idx="1">
                  <c:v>179</c:v>
                </c:pt>
                <c:pt idx="2">
                  <c:v>56</c:v>
                </c:pt>
                <c:pt idx="3">
                  <c:v>7</c:v>
                </c:pt>
              </c:numCache>
            </c:numRef>
          </c:val>
        </c:ser>
        <c:ser>
          <c:idx val="2"/>
          <c:order val="2"/>
          <c:tx>
            <c:strRef>
              <c:f>Hoja1!$B$14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Hoja1!$H$11:$K$11</c:f>
              <c:strCache>
                <c:ptCount val="4"/>
                <c:pt idx="0">
                  <c:v>Renovaciones</c:v>
                </c:pt>
                <c:pt idx="1">
                  <c:v>Cambio de titular</c:v>
                </c:pt>
                <c:pt idx="2">
                  <c:v>Cambio de Dirección</c:v>
                </c:pt>
                <c:pt idx="3">
                  <c:v>Fusión</c:v>
                </c:pt>
              </c:strCache>
            </c:strRef>
          </c:cat>
          <c:val>
            <c:numRef>
              <c:f>Hoja1!$H$14:$K$14</c:f>
              <c:numCache>
                <c:formatCode>General</c:formatCode>
                <c:ptCount val="4"/>
                <c:pt idx="0">
                  <c:v>666</c:v>
                </c:pt>
                <c:pt idx="1">
                  <c:v>275</c:v>
                </c:pt>
                <c:pt idx="2">
                  <c:v>55</c:v>
                </c:pt>
                <c:pt idx="3">
                  <c:v>3</c:v>
                </c:pt>
              </c:numCache>
            </c:numRef>
          </c:val>
        </c:ser>
        <c:ser>
          <c:idx val="3"/>
          <c:order val="3"/>
          <c:tx>
            <c:strRef>
              <c:f>Hoja1!$B$15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Hoja1!$H$11:$K$11</c:f>
              <c:strCache>
                <c:ptCount val="4"/>
                <c:pt idx="0">
                  <c:v>Renovaciones</c:v>
                </c:pt>
                <c:pt idx="1">
                  <c:v>Cambio de titular</c:v>
                </c:pt>
                <c:pt idx="2">
                  <c:v>Cambio de Dirección</c:v>
                </c:pt>
                <c:pt idx="3">
                  <c:v>Fusión</c:v>
                </c:pt>
              </c:strCache>
            </c:strRef>
          </c:cat>
          <c:val>
            <c:numRef>
              <c:f>Hoja1!$H$15:$K$15</c:f>
              <c:numCache>
                <c:formatCode>#,##0</c:formatCode>
                <c:ptCount val="4"/>
                <c:pt idx="0">
                  <c:v>1983</c:v>
                </c:pt>
                <c:pt idx="1">
                  <c:v>688</c:v>
                </c:pt>
                <c:pt idx="2">
                  <c:v>191</c:v>
                </c:pt>
                <c:pt idx="3">
                  <c:v>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430144"/>
        <c:axId val="179803200"/>
      </c:barChart>
      <c:catAx>
        <c:axId val="12743014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>
                <a:latin typeface="Book Antiqua" panose="02040602050305030304" pitchFamily="18" charset="0"/>
              </a:defRPr>
            </a:pPr>
            <a:endParaRPr lang="es-DO"/>
          </a:p>
        </c:txPr>
        <c:crossAx val="179803200"/>
        <c:crosses val="autoZero"/>
        <c:auto val="1"/>
        <c:lblAlgn val="ctr"/>
        <c:lblOffset val="100"/>
        <c:noMultiLvlLbl val="0"/>
      </c:catAx>
      <c:valAx>
        <c:axId val="1798032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743014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>
                <a:latin typeface="Book Antiqua" panose="02040602050305030304" pitchFamily="18" charset="0"/>
              </a:defRPr>
            </a:pPr>
            <a:endParaRPr lang="es-DO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s-DO" sz="1600" b="1" i="0" baseline="0">
                <a:effectLst/>
                <a:latin typeface="Book Antiqua" panose="02040602050305030304" pitchFamily="18" charset="0"/>
              </a:rPr>
              <a:t>Publicaciones de resoluciones</a:t>
            </a:r>
            <a:endParaRPr lang="es-DO" sz="1600">
              <a:effectLst/>
              <a:latin typeface="Book Antiqua" panose="02040602050305030304" pitchFamily="18" charset="0"/>
            </a:endParaRPr>
          </a:p>
          <a:p>
            <a:pPr>
              <a:defRPr sz="1600"/>
            </a:pPr>
            <a:r>
              <a:rPr lang="es-DO" sz="1600" b="1" i="0" baseline="0">
                <a:effectLst/>
                <a:latin typeface="Book Antiqua" panose="02040602050305030304" pitchFamily="18" charset="0"/>
              </a:rPr>
              <a:t>Abril-junio 2022</a:t>
            </a:r>
            <a:endParaRPr lang="es-DO" sz="1600">
              <a:effectLst/>
              <a:latin typeface="Book Antiqua" panose="0204060205030503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Hoja1!$C$18</c:f>
              <c:strCache>
                <c:ptCount val="1"/>
                <c:pt idx="0">
                  <c:v>Dirección General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Hoja1!$B$19:$B$21</c:f>
              <c:strCache>
                <c:ptCount val="3"/>
                <c:pt idx="0">
                  <c:v>Abril 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Hoja1!$C$19:$C$21</c:f>
              <c:numCache>
                <c:formatCode>General</c:formatCode>
                <c:ptCount val="3"/>
                <c:pt idx="0">
                  <c:v>13</c:v>
                </c:pt>
                <c:pt idx="1">
                  <c:v>12</c:v>
                </c:pt>
                <c:pt idx="2">
                  <c:v>6</c:v>
                </c:pt>
              </c:numCache>
            </c:numRef>
          </c:val>
        </c:ser>
        <c:ser>
          <c:idx val="1"/>
          <c:order val="1"/>
          <c:tx>
            <c:strRef>
              <c:f>Hoja1!$D$18</c:f>
              <c:strCache>
                <c:ptCount val="1"/>
                <c:pt idx="0">
                  <c:v>Dirección de signos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Hoja1!$B$19:$B$21</c:f>
              <c:strCache>
                <c:ptCount val="3"/>
                <c:pt idx="0">
                  <c:v>Abril 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Hoja1!$D$19:$D$21</c:f>
              <c:numCache>
                <c:formatCode>General</c:formatCode>
                <c:ptCount val="3"/>
                <c:pt idx="0">
                  <c:v>47</c:v>
                </c:pt>
                <c:pt idx="1">
                  <c:v>26</c:v>
                </c:pt>
                <c:pt idx="2">
                  <c:v>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804352"/>
        <c:axId val="129064960"/>
      </c:barChart>
      <c:catAx>
        <c:axId val="12880435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Book Antiqua" panose="02040602050305030304" pitchFamily="18" charset="0"/>
              </a:defRPr>
            </a:pPr>
            <a:endParaRPr lang="es-DO"/>
          </a:p>
        </c:txPr>
        <c:crossAx val="129064960"/>
        <c:crosses val="autoZero"/>
        <c:auto val="1"/>
        <c:lblAlgn val="ctr"/>
        <c:lblOffset val="100"/>
        <c:noMultiLvlLbl val="0"/>
      </c:catAx>
      <c:valAx>
        <c:axId val="1290649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880435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>
              <a:latin typeface="Book Antiqua" panose="02040602050305030304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99AAD-988F-4A64-B576-AA2E4E128035}" type="datetimeFigureOut">
              <a:rPr lang="es-DO" smtClean="0"/>
              <a:t>6/7/2022</a:t>
            </a:fld>
            <a:endParaRPr lang="es-D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D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FF0599-33BB-43FB-BA2E-787ECDE0945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52669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F0599-33BB-43FB-BA2E-787ECDE0945A}" type="slidenum">
              <a:rPr lang="es-DO" smtClean="0"/>
              <a:t>2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52575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1136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678747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12727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13037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2127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6/7/2022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84683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6/7/2022</a:t>
            </a:fld>
            <a:endParaRPr lang="es-D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286404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6/7/2022</a:t>
            </a:fld>
            <a:endParaRPr lang="es-D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698131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6/7/2022</a:t>
            </a:fld>
            <a:endParaRPr lang="es-D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9580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6/7/2022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39601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6/7/2022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30008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7D1FE-2521-4536-8F56-E315BA399144}" type="datetimeFigureOut">
              <a:rPr lang="es-DO" smtClean="0"/>
              <a:t>6/7/2022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4027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7161674" cy="3168352"/>
          </a:xfrm>
        </p:spPr>
        <p:txBody>
          <a:bodyPr>
            <a:normAutofit/>
          </a:bodyPr>
          <a:lstStyle/>
          <a:p>
            <a:r>
              <a:rPr lang="es-DO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Estadísticas Publicaciones de Servicios </a:t>
            </a:r>
          </a:p>
          <a:p>
            <a:r>
              <a:rPr lang="es-DO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Abril-Junio 2022</a:t>
            </a:r>
            <a:endParaRPr lang="es-DO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36096" y="6309320"/>
            <a:ext cx="3255640" cy="365125"/>
          </a:xfrm>
        </p:spPr>
        <p:txBody>
          <a:bodyPr/>
          <a:lstStyle/>
          <a:p>
            <a:r>
              <a:rPr lang="es-DO" sz="20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División de Publicaciones</a:t>
            </a:r>
            <a:endParaRPr lang="es-DO" sz="20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 noChangeAspect="1"/>
          </p:cNvGrpSpPr>
          <p:nvPr/>
        </p:nvGrpSpPr>
        <p:grpSpPr bwMode="auto">
          <a:xfrm>
            <a:off x="1752036" y="258157"/>
            <a:ext cx="6681559" cy="1954220"/>
            <a:chOff x="1088" y="144"/>
            <a:chExt cx="4831" cy="1396"/>
          </a:xfrm>
        </p:grpSpPr>
        <p:sp>
          <p:nvSpPr>
            <p:cNvPr id="5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309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DO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Área de Invenciones</a:t>
            </a:r>
            <a:endParaRPr lang="es-DO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0040235"/>
              </p:ext>
            </p:extLst>
          </p:nvPr>
        </p:nvGraphicFramePr>
        <p:xfrm>
          <a:off x="457200" y="1268760"/>
          <a:ext cx="829126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0069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3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5154060"/>
              </p:ext>
            </p:extLst>
          </p:nvPr>
        </p:nvGraphicFramePr>
        <p:xfrm>
          <a:off x="457200" y="958578"/>
          <a:ext cx="8229600" cy="5167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467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4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6679812"/>
              </p:ext>
            </p:extLst>
          </p:nvPr>
        </p:nvGraphicFramePr>
        <p:xfrm>
          <a:off x="457200" y="958578"/>
          <a:ext cx="8229600" cy="5167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099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5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454142"/>
              </p:ext>
            </p:extLst>
          </p:nvPr>
        </p:nvGraphicFramePr>
        <p:xfrm>
          <a:off x="457200" y="1268760"/>
          <a:ext cx="8229600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9967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98976" cy="1143000"/>
          </a:xfrm>
        </p:spPr>
        <p:txBody>
          <a:bodyPr>
            <a:normAutofit/>
          </a:bodyPr>
          <a:lstStyle/>
          <a:p>
            <a:pPr algn="l"/>
            <a:r>
              <a:rPr lang="es-DO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Área de Signos Distintivos</a:t>
            </a:r>
            <a:endParaRPr lang="es-DO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8386811"/>
              </p:ext>
            </p:extLst>
          </p:nvPr>
        </p:nvGraphicFramePr>
        <p:xfrm>
          <a:off x="467544" y="1340768"/>
          <a:ext cx="8229600" cy="4929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270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3901360"/>
              </p:ext>
            </p:extLst>
          </p:nvPr>
        </p:nvGraphicFramePr>
        <p:xfrm>
          <a:off x="539552" y="692697"/>
          <a:ext cx="7493892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9365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0293518"/>
              </p:ext>
            </p:extLst>
          </p:nvPr>
        </p:nvGraphicFramePr>
        <p:xfrm>
          <a:off x="683568" y="1124744"/>
          <a:ext cx="763284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5796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115</TotalTime>
  <Words>67</Words>
  <Application>Microsoft Office PowerPoint</Application>
  <PresentationFormat>Presentación en pantalla (4:3)</PresentationFormat>
  <Paragraphs>25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Área de Invenciones</vt:lpstr>
      <vt:lpstr>Presentación de PowerPoint</vt:lpstr>
      <vt:lpstr>Presentación de PowerPoint</vt:lpstr>
      <vt:lpstr>Presentación de PowerPoint</vt:lpstr>
      <vt:lpstr>Área de Signos Distintivos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Claudia Marte Núñez</dc:creator>
  <cp:lastModifiedBy>Manuel Seijas</cp:lastModifiedBy>
  <cp:revision>30</cp:revision>
  <dcterms:created xsi:type="dcterms:W3CDTF">2022-02-09T14:22:14Z</dcterms:created>
  <dcterms:modified xsi:type="dcterms:W3CDTF">2022-07-06T16:07:12Z</dcterms:modified>
</cp:coreProperties>
</file>