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Salvador%20Ramos%20enero-marzo%202023\Estadisticas%20Invenciones%20enero%20-%20marzo%202023%20patente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Salvador%20Ramos%20enero-marzo%202023\Estadisticas%20Invenciones%20enero%20-%20marzo%202023%20patente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Salvador%20Ramos%20enero-marzo%202023\Estadisticas%20Invenciones%20enero%20-%20marzo%202023%20patente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Salvador%20Ramos%20enero-marzo%202023\Estadisticas%20Invenciones%20enero%20-%20marzo%202023%20patente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Salvador%20Ramos%20enero-marzo%202023\Datos%20signos%20estadisticos%20trimestral%20Nuevo%20formato%20enero%20-%20Marzo%202023%2001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Salvador%20Ramos%20enero-marzo%202023\Datos%20signos%20estadisticos%20trimestral%20Nuevo%20formato%20enero%20-%20Marzo%202023%200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Salvador%20Ramos%20enero-marzo%202023\Datos%20signos%20estadisticos%20trimestral%20Nuevo%20formato%20enero%20-%20Marzo%202023%200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DO" sz="1800" b="1" i="0" baseline="0" dirty="0">
                <a:effectLst/>
                <a:latin typeface="Book Antiqua" panose="02040602050305030304" pitchFamily="18" charset="0"/>
              </a:rPr>
              <a:t>Publicaciones por tipo de solicitud </a:t>
            </a:r>
            <a:endParaRPr lang="es-DO" sz="1800" dirty="0">
              <a:effectLst/>
              <a:latin typeface="Book Antiqua" panose="02040602050305030304" pitchFamily="18" charset="0"/>
            </a:endParaRPr>
          </a:p>
          <a:p>
            <a:pPr>
              <a:defRPr/>
            </a:pPr>
            <a:r>
              <a:rPr lang="es-DO" sz="1800" b="1" i="0" baseline="0" dirty="0">
                <a:effectLst/>
                <a:latin typeface="Book Antiqua" panose="02040602050305030304" pitchFamily="18" charset="0"/>
              </a:rPr>
              <a:t>Enero-Marzo </a:t>
            </a:r>
            <a:r>
              <a:rPr lang="es-DO" sz="1800" b="1" i="0" baseline="0" dirty="0" smtClean="0">
                <a:effectLst/>
                <a:latin typeface="Book Antiqua" panose="02040602050305030304" pitchFamily="18" charset="0"/>
              </a:rPr>
              <a:t>2023</a:t>
            </a:r>
            <a:endParaRPr lang="es-DO" sz="1800" dirty="0">
              <a:effectLst/>
              <a:latin typeface="Book Antiqua" panose="0204060205030503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9597562457470595"/>
          <c:y val="0.21685445670518708"/>
          <c:w val="0.47922499270924468"/>
          <c:h val="0.657826108950279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'Estadisticas Invenciones 2021'!$A$5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2021'!$B$4:$G$4</c:f>
              <c:strCache>
                <c:ptCount val="6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</c:strCache>
            </c:strRef>
          </c:cat>
          <c:val>
            <c:numRef>
              <c:f>'Estadisticas Invenciones 2021'!$B$5:$G$5</c:f>
              <c:numCache>
                <c:formatCode>General</c:formatCode>
                <c:ptCount val="6"/>
                <c:pt idx="0">
                  <c:v>1</c:v>
                </c:pt>
                <c:pt idx="1">
                  <c:v>26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2021'!$A$6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2021'!$B$4:$G$4</c:f>
              <c:strCache>
                <c:ptCount val="6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</c:strCache>
            </c:strRef>
          </c:cat>
          <c:val>
            <c:numRef>
              <c:f>'Estadisticas Invenciones 2021'!$B$6:$G$6</c:f>
              <c:numCache>
                <c:formatCode>General</c:formatCode>
                <c:ptCount val="6"/>
                <c:pt idx="0">
                  <c:v>1</c:v>
                </c:pt>
                <c:pt idx="1">
                  <c:v>16</c:v>
                </c:pt>
                <c:pt idx="2">
                  <c:v>1</c:v>
                </c:pt>
                <c:pt idx="3">
                  <c:v>0</c:v>
                </c:pt>
                <c:pt idx="4">
                  <c:v>2</c:v>
                </c:pt>
                <c:pt idx="5">
                  <c:v>4</c:v>
                </c:pt>
              </c:numCache>
            </c:numRef>
          </c:val>
        </c:ser>
        <c:ser>
          <c:idx val="2"/>
          <c:order val="2"/>
          <c:tx>
            <c:strRef>
              <c:f>'Estadisticas Invenciones 2021'!$A$7</c:f>
              <c:strCache>
                <c:ptCount val="1"/>
                <c:pt idx="0">
                  <c:v>Marzo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2021'!$B$4:$G$4</c:f>
              <c:strCache>
                <c:ptCount val="6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</c:strCache>
            </c:strRef>
          </c:cat>
          <c:val>
            <c:numRef>
              <c:f>'Estadisticas Invenciones 2021'!$B$7:$G$7</c:f>
              <c:numCache>
                <c:formatCode>General</c:formatCode>
                <c:ptCount val="6"/>
                <c:pt idx="0">
                  <c:v>1</c:v>
                </c:pt>
                <c:pt idx="1">
                  <c:v>18</c:v>
                </c:pt>
                <c:pt idx="2">
                  <c:v>0</c:v>
                </c:pt>
                <c:pt idx="3">
                  <c:v>0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35625216"/>
        <c:axId val="136683520"/>
      </c:barChart>
      <c:catAx>
        <c:axId val="13562521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Book Antiqua" panose="02040602050305030304" pitchFamily="18" charset="0"/>
              </a:defRPr>
            </a:pPr>
            <a:endParaRPr lang="es-DO"/>
          </a:p>
        </c:txPr>
        <c:crossAx val="136683520"/>
        <c:crosses val="autoZero"/>
        <c:auto val="1"/>
        <c:lblAlgn val="ctr"/>
        <c:lblOffset val="100"/>
        <c:noMultiLvlLbl val="0"/>
      </c:catAx>
      <c:valAx>
        <c:axId val="13668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3562521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100">
              <a:latin typeface="Book Antiqua" panose="02040602050305030304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400"/>
            </a:pPr>
            <a:r>
              <a:rPr lang="es-DO" sz="1400" b="1" i="0" baseline="0" dirty="0">
                <a:effectLst/>
                <a:latin typeface="Book Antiqua" panose="02040602050305030304" pitchFamily="18" charset="0"/>
              </a:rPr>
              <a:t>Publicaciones por tipo de Registro </a:t>
            </a:r>
            <a:endParaRPr lang="es-DO" sz="1400" dirty="0">
              <a:effectLst/>
              <a:latin typeface="Book Antiqua" panose="02040602050305030304" pitchFamily="18" charset="0"/>
            </a:endParaRPr>
          </a:p>
          <a:p>
            <a:pPr algn="ctr">
              <a:defRPr sz="1400"/>
            </a:pPr>
            <a:r>
              <a:rPr lang="es-DO" sz="1400" b="1" i="0" kern="1200" baseline="0" dirty="0">
                <a:solidFill>
                  <a:srgbClr val="000000"/>
                </a:solidFill>
                <a:effectLst/>
                <a:latin typeface="Book Antiqua"/>
              </a:rPr>
              <a:t>Enero-Marzo </a:t>
            </a:r>
            <a:r>
              <a:rPr lang="es-DO" sz="1400" b="1" i="0" kern="1200" baseline="0" dirty="0" smtClean="0">
                <a:solidFill>
                  <a:srgbClr val="000000"/>
                </a:solidFill>
                <a:effectLst/>
                <a:latin typeface="Book Antiqua"/>
              </a:rPr>
              <a:t>2023</a:t>
            </a:r>
            <a:endParaRPr lang="es-DO" sz="1400" dirty="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622462817147857E-2"/>
          <c:y val="0.20869240303295422"/>
          <c:w val="0.73758158355205594"/>
          <c:h val="0.63271179644211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2021'!$A$5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2021'!$J$4:$L$4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2021'!$J$5:$L$5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2021'!$A$6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2021'!$J$4:$L$4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2021'!$J$6:$L$6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'Estadisticas Invenciones 2021'!$A$7</c:f>
              <c:strCache>
                <c:ptCount val="1"/>
                <c:pt idx="0">
                  <c:v>Marzo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2021'!$J$4:$L$4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2021'!$J$7:$L$7</c:f>
              <c:numCache>
                <c:formatCode>General</c:formatCode>
                <c:ptCount val="3"/>
                <c:pt idx="0">
                  <c:v>0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867840"/>
        <c:axId val="136686400"/>
      </c:barChart>
      <c:catAx>
        <c:axId val="13686784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Book Antiqua" panose="02040602050305030304" pitchFamily="18" charset="0"/>
              </a:defRPr>
            </a:pPr>
            <a:endParaRPr lang="es-DO"/>
          </a:p>
        </c:txPr>
        <c:crossAx val="136686400"/>
        <c:crosses val="autoZero"/>
        <c:auto val="1"/>
        <c:lblAlgn val="ctr"/>
        <c:lblOffset val="100"/>
        <c:noMultiLvlLbl val="0"/>
      </c:catAx>
      <c:valAx>
        <c:axId val="1366864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68678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100">
              <a:latin typeface="Book Antiqua" panose="02040602050305030304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>
                <a:latin typeface="Book Antiqua" panose="02040602050305030304" pitchFamily="18" charset="0"/>
              </a:defRPr>
            </a:pPr>
            <a:r>
              <a:rPr lang="es-DO" sz="2400" b="1" i="0" baseline="0" dirty="0">
                <a:effectLst/>
                <a:latin typeface="Book Antiqua" panose="02040602050305030304" pitchFamily="18" charset="0"/>
              </a:rPr>
              <a:t>Publicaciones por tipo de concesión </a:t>
            </a:r>
            <a:endParaRPr lang="es-DO" sz="2400" dirty="0">
              <a:effectLst/>
              <a:latin typeface="Book Antiqua" panose="02040602050305030304" pitchFamily="18" charset="0"/>
            </a:endParaRPr>
          </a:p>
          <a:p>
            <a:pPr>
              <a:defRPr sz="1600">
                <a:latin typeface="Book Antiqua" panose="02040602050305030304" pitchFamily="18" charset="0"/>
              </a:defRPr>
            </a:pPr>
            <a:r>
              <a:rPr lang="es-DO" sz="2400" b="1" i="0" baseline="0" dirty="0">
                <a:effectLst/>
                <a:latin typeface="Book Antiqua" panose="02040602050305030304" pitchFamily="18" charset="0"/>
              </a:rPr>
              <a:t>Enero-Marzo </a:t>
            </a:r>
            <a:r>
              <a:rPr lang="es-DO" sz="2400" b="1" i="0" baseline="0" dirty="0" smtClean="0">
                <a:effectLst/>
                <a:latin typeface="Book Antiqua" panose="02040602050305030304" pitchFamily="18" charset="0"/>
              </a:rPr>
              <a:t>2023</a:t>
            </a:r>
            <a:endParaRPr lang="es-DO" sz="2400" dirty="0">
              <a:effectLst/>
              <a:latin typeface="Book Antiqua" panose="0204060205030503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6975308641975308E-2"/>
          <c:y val="0.26973049686661782"/>
          <c:w val="0.6602013463594828"/>
          <c:h val="0.661354306728821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2021'!$H$4</c:f>
              <c:strCache>
                <c:ptCount val="1"/>
                <c:pt idx="0">
                  <c:v>Concesion Patente de Invencion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 </c:v>
                </c:pt>
              </c:strCache>
            </c:strRef>
          </c:cat>
          <c:val>
            <c:numRef>
              <c:f>'Estadisticas Invenciones 2021'!$H$5:$H$7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2021'!$I$4</c:f>
              <c:strCache>
                <c:ptCount val="1"/>
                <c:pt idx="0">
                  <c:v>Concesion Patente de Invencion P.C.T.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 </c:v>
                </c:pt>
              </c:strCache>
            </c:strRef>
          </c:cat>
          <c:val>
            <c:numRef>
              <c:f>'Estadisticas Invenciones 2021'!$I$5:$I$7</c:f>
              <c:numCache>
                <c:formatCode>General</c:formatCode>
                <c:ptCount val="3"/>
                <c:pt idx="0">
                  <c:v>9</c:v>
                </c:pt>
                <c:pt idx="1">
                  <c:v>8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870912"/>
        <c:axId val="136689280"/>
      </c:barChart>
      <c:catAx>
        <c:axId val="13687091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Book Antiqua" panose="02040602050305030304" pitchFamily="18" charset="0"/>
              </a:defRPr>
            </a:pPr>
            <a:endParaRPr lang="es-DO"/>
          </a:p>
        </c:txPr>
        <c:crossAx val="136689280"/>
        <c:crosses val="autoZero"/>
        <c:auto val="1"/>
        <c:lblAlgn val="ctr"/>
        <c:lblOffset val="100"/>
        <c:noMultiLvlLbl val="0"/>
      </c:catAx>
      <c:valAx>
        <c:axId val="1366892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687091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>
              <a:latin typeface="Book Antiqua" panose="02040602050305030304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/>
            </a:pPr>
            <a:r>
              <a:rPr lang="es-DO" sz="2000" b="1" i="0" baseline="0" dirty="0">
                <a:effectLst/>
                <a:latin typeface="Book Antiqua" panose="02040602050305030304" pitchFamily="18" charset="0"/>
              </a:rPr>
              <a:t>Publicaciones </a:t>
            </a:r>
            <a:r>
              <a:rPr lang="en-US" sz="2000" b="1" i="0" baseline="0" dirty="0" err="1">
                <a:effectLst/>
                <a:latin typeface="Book Antiqua" panose="02040602050305030304" pitchFamily="18" charset="0"/>
              </a:rPr>
              <a:t>Actos</a:t>
            </a:r>
            <a:r>
              <a:rPr lang="en-US" sz="2000" b="1" i="0" baseline="0" dirty="0">
                <a:effectLst/>
                <a:latin typeface="Book Antiqua" panose="02040602050305030304" pitchFamily="18" charset="0"/>
              </a:rPr>
              <a:t> </a:t>
            </a:r>
            <a:r>
              <a:rPr lang="en-US" sz="2000" b="1" i="0" baseline="0" dirty="0" err="1">
                <a:effectLst/>
                <a:latin typeface="Book Antiqua" panose="02040602050305030304" pitchFamily="18" charset="0"/>
              </a:rPr>
              <a:t>Modificatorios</a:t>
            </a:r>
            <a:r>
              <a:rPr lang="en-US" sz="2000" b="1" i="0" baseline="0" dirty="0">
                <a:effectLst/>
                <a:latin typeface="Book Antiqua" panose="02040602050305030304" pitchFamily="18" charset="0"/>
              </a:rPr>
              <a:t> </a:t>
            </a:r>
            <a:endParaRPr lang="es-DO" sz="2000" dirty="0">
              <a:effectLst/>
              <a:latin typeface="Book Antiqua" panose="02040602050305030304" pitchFamily="18" charset="0"/>
            </a:endParaRPr>
          </a:p>
          <a:p>
            <a:pPr>
              <a:defRPr sz="1600"/>
            </a:pPr>
            <a:r>
              <a:rPr lang="es-DO" sz="2000" b="1" i="0" baseline="0" dirty="0">
                <a:effectLst/>
                <a:latin typeface="Book Antiqua" panose="02040602050305030304" pitchFamily="18" charset="0"/>
              </a:rPr>
              <a:t>Enero-Marzo </a:t>
            </a:r>
            <a:r>
              <a:rPr lang="es-DO" sz="2000" b="1" i="0" baseline="0" dirty="0" smtClean="0">
                <a:effectLst/>
                <a:latin typeface="Book Antiqua" panose="02040602050305030304" pitchFamily="18" charset="0"/>
              </a:rPr>
              <a:t>2023</a:t>
            </a:r>
          </a:p>
          <a:p>
            <a:pPr>
              <a:defRPr sz="1600"/>
            </a:pPr>
            <a:endParaRPr lang="es-DO" sz="1600" dirty="0">
              <a:effectLst/>
              <a:latin typeface="Book Antiqua" panose="0204060205030503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6975308641975308E-2"/>
          <c:y val="0.33076063588865084"/>
          <c:w val="0.71796138329930981"/>
          <c:h val="0.5924373885035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2021'!$M$4</c:f>
              <c:strCache>
                <c:ptCount val="1"/>
                <c:pt idx="0">
                  <c:v>Actos Modificatorios 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 </c:v>
                </c:pt>
              </c:strCache>
            </c:strRef>
          </c:cat>
          <c:val>
            <c:numRef>
              <c:f>'Estadisticas Invenciones 2021'!$M$5:$M$7</c:f>
              <c:numCache>
                <c:formatCode>General</c:formatCode>
                <c:ptCount val="3"/>
                <c:pt idx="0">
                  <c:v>7</c:v>
                </c:pt>
                <c:pt idx="1">
                  <c:v>2</c:v>
                </c:pt>
                <c:pt idx="2">
                  <c:v>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868864"/>
        <c:axId val="170639936"/>
      </c:barChart>
      <c:catAx>
        <c:axId val="13686886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Book Antiqua" panose="02040602050305030304" pitchFamily="18" charset="0"/>
              </a:defRPr>
            </a:pPr>
            <a:endParaRPr lang="es-DO"/>
          </a:p>
        </c:txPr>
        <c:crossAx val="170639936"/>
        <c:crosses val="autoZero"/>
        <c:auto val="1"/>
        <c:lblAlgn val="ctr"/>
        <c:lblOffset val="100"/>
        <c:noMultiLvlLbl val="0"/>
      </c:catAx>
      <c:valAx>
        <c:axId val="1706399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686886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>
              <a:latin typeface="Book Antiqua" panose="02040602050305030304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es-DO" sz="2400" b="1" i="0" baseline="0" dirty="0">
                <a:effectLst/>
                <a:latin typeface="Book Antiqua" pitchFamily="18" charset="0"/>
              </a:rPr>
              <a:t>Publicaciones por tipo de Signo Distintivo</a:t>
            </a:r>
            <a:endParaRPr lang="es-DO" sz="2400" dirty="0">
              <a:effectLst/>
              <a:latin typeface="Book Antiqua" pitchFamily="18" charset="0"/>
            </a:endParaRPr>
          </a:p>
          <a:p>
            <a:pPr algn="ctr">
              <a:defRPr/>
            </a:pPr>
            <a:r>
              <a:rPr lang="es-DO" sz="2400" b="1" i="0" baseline="0" dirty="0">
                <a:effectLst/>
                <a:latin typeface="Book Antiqua" pitchFamily="18" charset="0"/>
              </a:rPr>
              <a:t>enero-marzo 2023</a:t>
            </a:r>
            <a:endParaRPr lang="es-DO" sz="2400" dirty="0">
              <a:effectLst/>
              <a:latin typeface="Book Antiqua" pitchFamily="18" charset="0"/>
            </a:endParaRPr>
          </a:p>
        </c:rich>
      </c:tx>
      <c:layout>
        <c:manualLayout>
          <c:xMode val="edge"/>
          <c:yMode val="edge"/>
          <c:x val="0.14217592592592593"/>
          <c:y val="1.717975634304997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472781180130263"/>
          <c:y val="0.20920747156453764"/>
          <c:w val="0.83491141732283469"/>
          <c:h val="0.441308246402450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Hoja1!$B$12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Hoja1!$C$12:$G$12</c:f>
              <c:numCache>
                <c:formatCode>General</c:formatCode>
                <c:ptCount val="5"/>
                <c:pt idx="0" formatCode="#,##0">
                  <c:v>4027</c:v>
                </c:pt>
                <c:pt idx="1">
                  <c:v>14</c:v>
                </c:pt>
                <c:pt idx="2">
                  <c:v>798</c:v>
                </c:pt>
                <c:pt idx="3">
                  <c:v>271</c:v>
                </c:pt>
                <c:pt idx="4">
                  <c:v>102</c:v>
                </c:pt>
              </c:numCache>
            </c:numRef>
          </c:val>
        </c:ser>
        <c:ser>
          <c:idx val="1"/>
          <c:order val="1"/>
          <c:tx>
            <c:strRef>
              <c:f>Hoja1!$B$13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Hoja1!$C$13:$G$13</c:f>
              <c:numCache>
                <c:formatCode>General</c:formatCode>
                <c:ptCount val="5"/>
                <c:pt idx="0" formatCode="#,##0">
                  <c:v>4279</c:v>
                </c:pt>
                <c:pt idx="1">
                  <c:v>28</c:v>
                </c:pt>
                <c:pt idx="2">
                  <c:v>760</c:v>
                </c:pt>
                <c:pt idx="3">
                  <c:v>282</c:v>
                </c:pt>
                <c:pt idx="4">
                  <c:v>105</c:v>
                </c:pt>
              </c:numCache>
            </c:numRef>
          </c:val>
        </c:ser>
        <c:ser>
          <c:idx val="2"/>
          <c:order val="2"/>
          <c:tx>
            <c:strRef>
              <c:f>Hoja1!$B$14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Hoja1!$C$14:$G$14</c:f>
              <c:numCache>
                <c:formatCode>General</c:formatCode>
                <c:ptCount val="5"/>
                <c:pt idx="0" formatCode="#,##0">
                  <c:v>6990</c:v>
                </c:pt>
                <c:pt idx="1">
                  <c:v>23</c:v>
                </c:pt>
                <c:pt idx="2" formatCode="#,##0">
                  <c:v>1249</c:v>
                </c:pt>
                <c:pt idx="3">
                  <c:v>446</c:v>
                </c:pt>
                <c:pt idx="4">
                  <c:v>192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759936"/>
        <c:axId val="157539072"/>
      </c:barChart>
      <c:catAx>
        <c:axId val="174759936"/>
        <c:scaling>
          <c:orientation val="minMax"/>
        </c:scaling>
        <c:delete val="0"/>
        <c:axPos val="b"/>
        <c:majorTickMark val="none"/>
        <c:minorTickMark val="none"/>
        <c:tickLblPos val="nextTo"/>
        <c:crossAx val="157539072"/>
        <c:crosses val="autoZero"/>
        <c:auto val="1"/>
        <c:lblAlgn val="ctr"/>
        <c:lblOffset val="100"/>
        <c:noMultiLvlLbl val="0"/>
      </c:catAx>
      <c:valAx>
        <c:axId val="15753907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747599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>
                <a:latin typeface="Book Antiqua" pitchFamily="18" charset="0"/>
              </a:defRPr>
            </a:pPr>
            <a:endParaRPr lang="es-DO"/>
          </a:p>
        </c:txPr>
      </c:dTable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1600"/>
            </a:pPr>
            <a:r>
              <a:rPr lang="es-DO" sz="2000" b="1" i="0" baseline="0" dirty="0">
                <a:effectLst/>
                <a:latin typeface="Book Antiqua" pitchFamily="18" charset="0"/>
              </a:rPr>
              <a:t>Publicaciones de otros servicios </a:t>
            </a:r>
            <a:endParaRPr lang="es-DO" sz="2000" dirty="0">
              <a:effectLst/>
              <a:latin typeface="Book Antiqua" pitchFamily="18" charset="0"/>
            </a:endParaRPr>
          </a:p>
          <a:p>
            <a:pPr algn="ctr">
              <a:defRPr sz="1600"/>
            </a:pPr>
            <a:r>
              <a:rPr lang="es-DO" sz="2000" b="1" i="0" baseline="0" dirty="0">
                <a:effectLst/>
                <a:latin typeface="Book Antiqua" pitchFamily="18" charset="0"/>
              </a:rPr>
              <a:t>enero-marzo 2023</a:t>
            </a:r>
            <a:endParaRPr lang="es-DO" sz="2000" dirty="0">
              <a:effectLst/>
              <a:latin typeface="Book Antiqua" pitchFamily="18" charset="0"/>
            </a:endParaRPr>
          </a:p>
        </c:rich>
      </c:tx>
      <c:layout>
        <c:manualLayout>
          <c:xMode val="edge"/>
          <c:yMode val="edge"/>
          <c:x val="0.26464864946413641"/>
          <c:y val="9.578283993857831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8670144356955382"/>
          <c:y val="0.24967592592592591"/>
          <c:w val="0.78829855643044622"/>
          <c:h val="0.401142825896762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Hoja1!$B$12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Hoja1!$H$11:$K$11</c:f>
              <c:strCache>
                <c:ptCount val="4"/>
                <c:pt idx="0">
                  <c:v>Renovaciones</c:v>
                </c:pt>
                <c:pt idx="1">
                  <c:v>Cambio de titular</c:v>
                </c:pt>
                <c:pt idx="2">
                  <c:v>Cambio de Dirección</c:v>
                </c:pt>
                <c:pt idx="3">
                  <c:v>Fusión</c:v>
                </c:pt>
              </c:strCache>
            </c:strRef>
          </c:cat>
          <c:val>
            <c:numRef>
              <c:f>Hoja1!$H$12:$K$12</c:f>
              <c:numCache>
                <c:formatCode>General</c:formatCode>
                <c:ptCount val="4"/>
                <c:pt idx="0">
                  <c:v>634</c:v>
                </c:pt>
                <c:pt idx="1">
                  <c:v>279</c:v>
                </c:pt>
                <c:pt idx="2">
                  <c:v>73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Hoja1!$B$13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Hoja1!$H$11:$K$11</c:f>
              <c:strCache>
                <c:ptCount val="4"/>
                <c:pt idx="0">
                  <c:v>Renovaciones</c:v>
                </c:pt>
                <c:pt idx="1">
                  <c:v>Cambio de titular</c:v>
                </c:pt>
                <c:pt idx="2">
                  <c:v>Cambio de Dirección</c:v>
                </c:pt>
                <c:pt idx="3">
                  <c:v>Fusión</c:v>
                </c:pt>
              </c:strCache>
            </c:strRef>
          </c:cat>
          <c:val>
            <c:numRef>
              <c:f>Hoja1!$H$13:$K$13</c:f>
              <c:numCache>
                <c:formatCode>General</c:formatCode>
                <c:ptCount val="4"/>
                <c:pt idx="0">
                  <c:v>746</c:v>
                </c:pt>
                <c:pt idx="1">
                  <c:v>256</c:v>
                </c:pt>
                <c:pt idx="2">
                  <c:v>174</c:v>
                </c:pt>
                <c:pt idx="3">
                  <c:v>6</c:v>
                </c:pt>
              </c:numCache>
            </c:numRef>
          </c:val>
        </c:ser>
        <c:ser>
          <c:idx val="2"/>
          <c:order val="2"/>
          <c:tx>
            <c:strRef>
              <c:f>Hoja1!$B$14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Hoja1!$H$11:$K$11</c:f>
              <c:strCache>
                <c:ptCount val="4"/>
                <c:pt idx="0">
                  <c:v>Renovaciones</c:v>
                </c:pt>
                <c:pt idx="1">
                  <c:v>Cambio de titular</c:v>
                </c:pt>
                <c:pt idx="2">
                  <c:v>Cambio de Dirección</c:v>
                </c:pt>
                <c:pt idx="3">
                  <c:v>Fusión</c:v>
                </c:pt>
              </c:strCache>
            </c:strRef>
          </c:cat>
          <c:val>
            <c:numRef>
              <c:f>Hoja1!$H$14:$K$14</c:f>
              <c:numCache>
                <c:formatCode>General</c:formatCode>
                <c:ptCount val="4"/>
                <c:pt idx="0">
                  <c:v>822</c:v>
                </c:pt>
                <c:pt idx="1">
                  <c:v>389</c:v>
                </c:pt>
                <c:pt idx="2">
                  <c:v>200</c:v>
                </c:pt>
                <c:pt idx="3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342208"/>
        <c:axId val="174250176"/>
      </c:barChart>
      <c:catAx>
        <c:axId val="157342208"/>
        <c:scaling>
          <c:orientation val="minMax"/>
        </c:scaling>
        <c:delete val="0"/>
        <c:axPos val="b"/>
        <c:majorTickMark val="none"/>
        <c:minorTickMark val="none"/>
        <c:tickLblPos val="nextTo"/>
        <c:crossAx val="174250176"/>
        <c:crosses val="autoZero"/>
        <c:auto val="1"/>
        <c:lblAlgn val="ctr"/>
        <c:lblOffset val="100"/>
        <c:noMultiLvlLbl val="0"/>
      </c:catAx>
      <c:valAx>
        <c:axId val="1742501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34220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>
                <a:latin typeface="Book Antiqua" pitchFamily="18" charset="0"/>
              </a:defRPr>
            </a:pPr>
            <a:endParaRPr lang="es-DO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DO" sz="2000" b="1" i="0" baseline="0" dirty="0">
                <a:effectLst/>
                <a:latin typeface="Book Antiqua" pitchFamily="18" charset="0"/>
              </a:rPr>
              <a:t>Resoluciones publicadas </a:t>
            </a:r>
            <a:endParaRPr lang="es-DO" sz="2000" dirty="0">
              <a:effectLst/>
              <a:latin typeface="Book Antiqua" pitchFamily="18" charset="0"/>
            </a:endParaRPr>
          </a:p>
          <a:p>
            <a:pPr>
              <a:defRPr/>
            </a:pPr>
            <a:r>
              <a:rPr lang="es-DO" sz="2000" b="1" i="0" baseline="0" dirty="0">
                <a:effectLst/>
                <a:latin typeface="Book Antiqua" pitchFamily="18" charset="0"/>
              </a:rPr>
              <a:t>Enero-marzo 2023</a:t>
            </a:r>
            <a:endParaRPr lang="es-DO" sz="2000" dirty="0">
              <a:effectLst/>
              <a:latin typeface="Book Antiqua" pitchFamily="18" charset="0"/>
            </a:endParaRPr>
          </a:p>
        </c:rich>
      </c:tx>
      <c:layout>
        <c:manualLayout>
          <c:xMode val="edge"/>
          <c:yMode val="edge"/>
          <c:x val="0.2901234567901234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6975308641975308E-2"/>
          <c:y val="0.21319920233532685"/>
          <c:w val="0.78216729853212796"/>
          <c:h val="0.706047215478797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Hoja1!$C$18</c:f>
              <c:strCache>
                <c:ptCount val="1"/>
                <c:pt idx="0">
                  <c:v>Dirección General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Hoja1!$B$19:$B$21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Hoja1!$C$19:$C$21</c:f>
              <c:numCache>
                <c:formatCode>General</c:formatCode>
                <c:ptCount val="3"/>
                <c:pt idx="0">
                  <c:v>7</c:v>
                </c:pt>
                <c:pt idx="1">
                  <c:v>19</c:v>
                </c:pt>
                <c:pt idx="2">
                  <c:v>9</c:v>
                </c:pt>
              </c:numCache>
            </c:numRef>
          </c:val>
        </c:ser>
        <c:ser>
          <c:idx val="1"/>
          <c:order val="1"/>
          <c:tx>
            <c:strRef>
              <c:f>Hoja1!$D$18</c:f>
              <c:strCache>
                <c:ptCount val="1"/>
                <c:pt idx="0">
                  <c:v>Dirección de signos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Hoja1!$B$19:$B$21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Hoja1!$D$19:$D$21</c:f>
              <c:numCache>
                <c:formatCode>General</c:formatCode>
                <c:ptCount val="3"/>
                <c:pt idx="0">
                  <c:v>24</c:v>
                </c:pt>
                <c:pt idx="1">
                  <c:v>0</c:v>
                </c:pt>
                <c:pt idx="2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104832"/>
        <c:axId val="164102720"/>
      </c:barChart>
      <c:catAx>
        <c:axId val="13010483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Book Antiqua" pitchFamily="18" charset="0"/>
              </a:defRPr>
            </a:pPr>
            <a:endParaRPr lang="es-DO"/>
          </a:p>
        </c:txPr>
        <c:crossAx val="164102720"/>
        <c:crosses val="autoZero"/>
        <c:auto val="1"/>
        <c:lblAlgn val="ctr"/>
        <c:lblOffset val="100"/>
        <c:noMultiLvlLbl val="0"/>
      </c:catAx>
      <c:valAx>
        <c:axId val="164102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010483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99AAD-988F-4A64-B576-AA2E4E128035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F0599-33BB-43FB-BA2E-787ECDE0945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52669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0599-33BB-43FB-BA2E-787ECDE0945A}" type="slidenum">
              <a:rPr lang="es-DO" smtClean="0"/>
              <a:t>2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52575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1136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7874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12727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13037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212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84683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28640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9813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9580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9601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3000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7D1FE-2521-4536-8F56-E315BA399144}" type="datetimeFigureOut">
              <a:rPr lang="es-DO" smtClean="0"/>
              <a:t>5/4/2023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4027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Enero-Marzo 2023</a:t>
            </a:r>
            <a:endParaRPr lang="es-DO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36096" y="6309320"/>
            <a:ext cx="3255640" cy="365125"/>
          </a:xfrm>
        </p:spPr>
        <p:txBody>
          <a:bodyPr/>
          <a:lstStyle/>
          <a:p>
            <a:r>
              <a:rPr lang="es-DO" sz="20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División de Publicaciones</a:t>
            </a:r>
            <a:endParaRPr lang="es-DO" sz="20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30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DO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Área de Invenciones</a:t>
            </a:r>
            <a:endParaRPr lang="es-DO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774168"/>
              </p:ext>
            </p:extLst>
          </p:nvPr>
        </p:nvGraphicFramePr>
        <p:xfrm>
          <a:off x="457200" y="1124744"/>
          <a:ext cx="82296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006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4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9795291"/>
              </p:ext>
            </p:extLst>
          </p:nvPr>
        </p:nvGraphicFramePr>
        <p:xfrm>
          <a:off x="457200" y="958578"/>
          <a:ext cx="8229600" cy="5167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467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5573036"/>
              </p:ext>
            </p:extLst>
          </p:nvPr>
        </p:nvGraphicFramePr>
        <p:xfrm>
          <a:off x="457200" y="764704"/>
          <a:ext cx="8229600" cy="5361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099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366211"/>
              </p:ext>
            </p:extLst>
          </p:nvPr>
        </p:nvGraphicFramePr>
        <p:xfrm>
          <a:off x="457200" y="692696"/>
          <a:ext cx="8229600" cy="5433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967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43000"/>
          </a:xfrm>
        </p:spPr>
        <p:txBody>
          <a:bodyPr>
            <a:normAutofit/>
          </a:bodyPr>
          <a:lstStyle/>
          <a:p>
            <a:pPr algn="l"/>
            <a:r>
              <a:rPr lang="es-DO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Área de Signos Distintivos</a:t>
            </a:r>
            <a:endParaRPr lang="es-DO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4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635649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270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5869876"/>
              </p:ext>
            </p:extLst>
          </p:nvPr>
        </p:nvGraphicFramePr>
        <p:xfrm>
          <a:off x="457200" y="573609"/>
          <a:ext cx="8219256" cy="5303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365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969988"/>
              </p:ext>
            </p:extLst>
          </p:nvPr>
        </p:nvGraphicFramePr>
        <p:xfrm>
          <a:off x="457200" y="958578"/>
          <a:ext cx="8229600" cy="5167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796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106</TotalTime>
  <Words>66</Words>
  <Application>Microsoft Office PowerPoint</Application>
  <PresentationFormat>Presentación en pantalla (4:3)</PresentationFormat>
  <Paragraphs>25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Área de Invenciones</vt:lpstr>
      <vt:lpstr>Presentación de PowerPoint</vt:lpstr>
      <vt:lpstr>Presentación de PowerPoint</vt:lpstr>
      <vt:lpstr>Presentación de PowerPoint</vt:lpstr>
      <vt:lpstr>Área de Signos Distintivos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Claudia Marte Núñez</dc:creator>
  <cp:lastModifiedBy>Manuel Seijas</cp:lastModifiedBy>
  <cp:revision>35</cp:revision>
  <dcterms:created xsi:type="dcterms:W3CDTF">2022-02-09T14:22:14Z</dcterms:created>
  <dcterms:modified xsi:type="dcterms:W3CDTF">2023-04-05T14:54:09Z</dcterms:modified>
</cp:coreProperties>
</file>